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C585FCD-DC2D-47FF-A3BB-40CCA42A0931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F3E1DB-1A2A-48EC-8C2C-B6D38E3AA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63EE99-2BF6-4C42-B457-43F5F18DF42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DD936B-0A34-4AB4-B896-9FB8A420C20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4A5659-BDDD-4114-8ECA-530B6F6F440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12418B-20DD-459C-9D43-C1BE0411638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C26CBA-B013-4AE0-88AD-7955F7B7E4E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EF2C29-C177-4AAE-84AF-4AAAE751F2D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3FB3F3-4F99-472C-9D7A-ABCF24C47A7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D982C9-A2B1-4BCE-8559-D63E4432698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78AEF8-8CB5-44C5-B0F5-D2A041595F9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7BECC9-8CDD-489D-8E32-1F917057413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32C1AF-0CB9-45E1-AB37-D2DDEBFFBA3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00D66B-2019-4313-8336-D85BF4EC1FD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6078BC-BE0C-4F01-98EA-67C926DF722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17405A-7EBD-4AA5-B59D-ACEAE97EDCD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0F3B44-0D9C-45CB-95CE-6942968402C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2833-F235-4F0E-91AF-80758EDF52F4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530F-36BD-4F02-9E4E-7FE5CFE8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65D2F-86C3-462E-B47A-309EDE53AED4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A0EA0-C706-4F16-89F5-ED3B9D093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FA7AD-CA37-4D48-B164-C7FEA3B1FF45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DEA3B-03F3-4232-874D-ECF8B2958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70017-02CD-4AD6-A22C-06BC9DA9FA77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8637B-BCE6-4B33-9050-CD4AD881A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A928F-8F57-41D6-B684-8002D5694D4C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E0AF-F0F0-4DAB-B3EA-C723F844F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F9004-8F75-4F5C-B921-21C47D6768DF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49D8-635D-4EEA-9F20-E38CEBFEE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6F773-6D63-45CE-A334-85E75A0CB075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043E5-461B-49B8-A7EA-0A81B6722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CCC4-FC6E-4B76-A59D-DFC0FE74B93B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3050-E969-4E14-9709-A3D6D5515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6CFD8-35C7-4F6C-AF31-98DD032E5C1E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34826-F769-425C-B89E-A0DC73BB3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3562D-67F3-4F0A-A999-E967E88754C8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A0905-CC95-4AAB-97E0-89685F4E9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CC3F4-6EC6-4085-A0AE-D3CCCC78B1DA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E861E-7E33-4AA7-B73B-DED791342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A861A8-4E6D-4665-AAF5-66065BF8F56A}" type="datetimeFigureOut">
              <a:rPr lang="en-US"/>
              <a:pPr>
                <a:defRPr/>
              </a:pPr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C6E1CD-CBE4-4C14-BC7F-1BA7B1034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sz="6000" smtClean="0"/>
              <a:t>Saving Taxes for Your Business</a:t>
            </a:r>
          </a:p>
        </p:txBody>
      </p:sp>
      <p:pic>
        <p:nvPicPr>
          <p:cNvPr id="14338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667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Does Tim Fit In?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Because Tim didn’t form a formal business through the Secretary of State in the state he lives in, he is a Sole Proprietor.</a:t>
            </a:r>
          </a:p>
        </p:txBody>
      </p:sp>
      <p:pic>
        <p:nvPicPr>
          <p:cNvPr id="32771" name="Picture 2" descr="C:\Program Files\Microsoft Office\MEDIA\CAGCAT10\j02935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733800"/>
            <a:ext cx="1895475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Paul calculates Tim’s Income Taxes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Profit from the business				$ 80,000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Less:	Home mortgage interest			$(13,000)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Less: Property taxes				$(  5,000)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Less: Church and charity giving			$(  5,000)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Less:	Personal exemptions			</a:t>
            </a:r>
            <a:r>
              <a:rPr lang="en-US" sz="2700" u="sng" smtClean="0"/>
              <a:t>$(17,000</a:t>
            </a:r>
            <a:r>
              <a:rPr lang="en-US" sz="2700" smtClean="0"/>
              <a:t>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Equals taxable income				</a:t>
            </a:r>
            <a:r>
              <a:rPr lang="en-US" sz="2700" u="sng" smtClean="0"/>
              <a:t>$ 40,000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270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Income Tax =					$   5,300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Less:	Child credits					</a:t>
            </a:r>
            <a:r>
              <a:rPr lang="en-US" sz="2700" u="sng" smtClean="0"/>
              <a:t>$  (3,000</a:t>
            </a:r>
            <a:r>
              <a:rPr lang="en-US" sz="2700" smtClean="0"/>
              <a:t>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smtClean="0"/>
              <a:t>Final income tax bill				</a:t>
            </a:r>
            <a:r>
              <a:rPr lang="en-US" sz="2700" u="sng" smtClean="0"/>
              <a:t>$   2,300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Only $2,300!  Whew!  Tim breathes a sigh of relief!</a:t>
            </a:r>
            <a:endParaRPr lang="en-US" dirty="0"/>
          </a:p>
        </p:txBody>
      </p:sp>
      <p:pic>
        <p:nvPicPr>
          <p:cNvPr id="36866" name="Picture 2" descr="C:\Program Files\Microsoft Office\MEDIA\CAGCAT10\j0216588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505200" y="2057400"/>
            <a:ext cx="2481263" cy="278765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algn="l"/>
            <a:r>
              <a:rPr lang="en-US" sz="2700" smtClean="0"/>
              <a:t>Paul: ‘Not so fast Tim, we are only ½ the way through calculating your taxes.</a:t>
            </a:r>
            <a:br>
              <a:rPr lang="en-US" sz="2700" smtClean="0"/>
            </a:br>
            <a:r>
              <a:rPr lang="en-US" sz="2700" smtClean="0"/>
              <a:t/>
            </a:r>
            <a:br>
              <a:rPr lang="en-US" sz="2700" smtClean="0"/>
            </a:br>
            <a:r>
              <a:rPr lang="en-US" sz="2700" smtClean="0"/>
              <a:t>Tim: ‘Huh?  ½ the way??’</a:t>
            </a:r>
            <a:br>
              <a:rPr lang="en-US" sz="2700" smtClean="0"/>
            </a:br>
            <a:r>
              <a:rPr lang="en-US" sz="2700" smtClean="0"/>
              <a:t/>
            </a:r>
            <a:br>
              <a:rPr lang="en-US" sz="2700" smtClean="0"/>
            </a:br>
            <a:r>
              <a:rPr lang="en-US" sz="2700" smtClean="0"/>
              <a:t>Paul: ‘Yes Tim, we have to calculate your Social Security (Self-Employment) taxes now’</a:t>
            </a:r>
            <a:br>
              <a:rPr lang="en-US" sz="2700" smtClean="0"/>
            </a:br>
            <a:r>
              <a:rPr lang="en-US" sz="2700" smtClean="0"/>
              <a:t/>
            </a:r>
            <a:br>
              <a:rPr lang="en-US" sz="2700" smtClean="0"/>
            </a:br>
            <a:r>
              <a:rPr lang="en-US" sz="2700" smtClean="0"/>
              <a:t>Tim: ‘You mean I still have to pay Social Security taxes like when I worked for ABC Construction Co?’</a:t>
            </a:r>
            <a:r>
              <a:rPr lang="en-US" smtClean="0"/>
              <a:t/>
            </a:r>
            <a:br>
              <a:rPr lang="en-US" smtClean="0"/>
            </a:br>
            <a:r>
              <a:rPr lang="en-US" sz="2700" smtClean="0"/>
              <a:t/>
            </a:r>
            <a:br>
              <a:rPr lang="en-US" sz="2700" smtClean="0"/>
            </a:br>
            <a:r>
              <a:rPr lang="en-US" sz="2700" smtClean="0"/>
              <a:t>Paul: ‘Yes, and it’s going to hurt twice as much!’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Paul explains that Sole-Proprietors like Tim still pay Social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Profit from the business			$80,000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Less: Home mortgage interest		$          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Less:	Property taxes				$          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Less: Church and charity giving		$          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Less:	Personal exemptions			</a:t>
            </a:r>
            <a:r>
              <a:rPr lang="en-US" u="sng" dirty="0" smtClean="0"/>
              <a:t>$          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Taxable income for Social Security	</a:t>
            </a:r>
            <a:r>
              <a:rPr lang="en-US" u="sng" dirty="0" smtClean="0"/>
              <a:t>$80,000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Social Security Tax @ 15%			</a:t>
            </a:r>
            <a:r>
              <a:rPr lang="en-US" u="sng" dirty="0" smtClean="0"/>
              <a:t>$12,000</a:t>
            </a:r>
            <a:endParaRPr lang="en-US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Tim’s Total Tax Bill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This is the Story of</a:t>
            </a:r>
            <a:br>
              <a:rPr lang="en-US" dirty="0" smtClean="0"/>
            </a:br>
            <a:r>
              <a:rPr lang="en-US" dirty="0" smtClean="0"/>
              <a:t>Tim ‘The Tool Man’ Taylor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	After 20 years working for the ABC Construction Co, Tim decides to open his own home remodeling business</a:t>
            </a:r>
          </a:p>
        </p:txBody>
      </p:sp>
      <p:pic>
        <p:nvPicPr>
          <p:cNvPr id="16387" name="Picture 2" descr="C:\Program Files\Microsoft Office\MEDIA\CAGCAT10\j019972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733800"/>
            <a:ext cx="17700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 Tim Does All the ‘Normal’ Things: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Gets his professional license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Joins a trade group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Opens a bank account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Contacts everyone he knows (advertises)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Hires a helper named Al (but forgets about payroll taxes)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Remodels some homes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Collects from his customers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Pays his bills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Doesn’t hurt anybody or anything (Whew!)</a:t>
            </a:r>
            <a:endParaRPr lang="en-US" dirty="0"/>
          </a:p>
        </p:txBody>
      </p:sp>
      <p:pic>
        <p:nvPicPr>
          <p:cNvPr id="18435" name="Picture 2" descr="C:\Program Files\Microsoft Office\MEDIA\CAGCAT10\j025234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114800"/>
            <a:ext cx="1827213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 Far, So Good!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Tim’s business made about $80,000 in profit (he thinks), but he has a sneaky suspicion that he’s forgetting something. 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                         ? ? ?                    ? ? ?</a:t>
            </a:r>
          </a:p>
        </p:txBody>
      </p:sp>
      <p:pic>
        <p:nvPicPr>
          <p:cNvPr id="20483" name="Picture 2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581400"/>
            <a:ext cx="1808163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And then Tim remembers what he had previously forgotten:</a:t>
            </a:r>
            <a:endParaRPr lang="en-US" dirty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                       </a:t>
            </a:r>
          </a:p>
          <a:p>
            <a:pPr>
              <a:buFont typeface="Arial" charset="0"/>
              <a:buNone/>
            </a:pPr>
            <a:r>
              <a:rPr lang="en-US" b="1" smtClean="0"/>
              <a:t>          </a:t>
            </a:r>
            <a:r>
              <a:rPr lang="en-US" sz="6000" b="1" smtClean="0"/>
              <a:t>INCOME TAXES!</a:t>
            </a:r>
          </a:p>
          <a:p>
            <a:pPr>
              <a:buFont typeface="Arial" charset="0"/>
              <a:buNone/>
            </a:pPr>
            <a:endParaRPr lang="en-US" sz="6000" b="1" smtClean="0"/>
          </a:p>
          <a:p>
            <a:pPr>
              <a:buFont typeface="Arial" charset="0"/>
              <a:buNone/>
            </a:pPr>
            <a:endParaRPr lang="en-US" b="1" smtClean="0"/>
          </a:p>
          <a:p>
            <a:pPr>
              <a:buFont typeface="Arial" charset="0"/>
              <a:buNone/>
            </a:pPr>
            <a:r>
              <a:rPr lang="en-US" b="1" smtClean="0"/>
              <a:t>							</a:t>
            </a:r>
            <a:r>
              <a:rPr lang="en-US" smtClean="0"/>
              <a:t>Oh no!</a:t>
            </a:r>
            <a:endParaRPr lang="en-US" b="1" smtClean="0"/>
          </a:p>
        </p:txBody>
      </p:sp>
      <p:pic>
        <p:nvPicPr>
          <p:cNvPr id="22531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124200"/>
            <a:ext cx="260985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 Tim goes to see his CPA, and takes with him: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Bank statements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Receipts for job supplies, tools and vehicle fuel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list of payments made to his ‘independent contractor/helper’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Invoices to his customers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His rehearsed speech why he didn’t keep better records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His wife and a box of Kleenex</a:t>
            </a:r>
          </a:p>
        </p:txBody>
      </p:sp>
      <p:pic>
        <p:nvPicPr>
          <p:cNvPr id="24579" name="Picture 2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876800"/>
            <a:ext cx="169545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Tim’s Tax Situation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Married (Jill)</a:t>
            </a:r>
          </a:p>
          <a:p>
            <a:r>
              <a:rPr lang="en-US" smtClean="0"/>
              <a:t>3 Precocious Kids (Brad, Randy and Mark)</a:t>
            </a:r>
          </a:p>
          <a:p>
            <a:r>
              <a:rPr lang="en-US" smtClean="0"/>
              <a:t>Homeowner</a:t>
            </a:r>
          </a:p>
          <a:p>
            <a:endParaRPr lang="en-US" smtClean="0"/>
          </a:p>
        </p:txBody>
      </p:sp>
      <p:pic>
        <p:nvPicPr>
          <p:cNvPr id="26627" name="Picture 2" descr="C:\Program Files\Microsoft Office\MEDIA\CAGCAT10\j019903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41550" y="4052888"/>
            <a:ext cx="1570038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 descr="C:\Program Files\Microsoft Office\MEDIA\CAGCAT10\j018332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886200"/>
            <a:ext cx="1806575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144962"/>
          </a:xfrm>
        </p:spPr>
        <p:txBody>
          <a:bodyPr/>
          <a:lstStyle/>
          <a:p>
            <a:r>
              <a:rPr lang="en-US" smtClean="0"/>
              <a:t>Tim’s CPA, a sharp fellow named Paul, explains how self-employed people calculate and pay their taxes</a:t>
            </a:r>
          </a:p>
        </p:txBody>
      </p:sp>
      <p:pic>
        <p:nvPicPr>
          <p:cNvPr id="28674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657600"/>
            <a:ext cx="2574925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Paul explains the different forms of businesses to Tim:</a:t>
            </a:r>
            <a:endParaRPr lang="en-US" dirty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Sole Proprietorships</a:t>
            </a:r>
          </a:p>
          <a:p>
            <a:r>
              <a:rPr lang="en-US" smtClean="0"/>
              <a:t>Corporations – Regular or ‘C’</a:t>
            </a:r>
          </a:p>
          <a:p>
            <a:r>
              <a:rPr lang="en-US" smtClean="0"/>
              <a:t>Corporations – Subchapter S</a:t>
            </a:r>
          </a:p>
          <a:p>
            <a:r>
              <a:rPr lang="en-US" smtClean="0"/>
              <a:t>Partnerships</a:t>
            </a:r>
          </a:p>
          <a:p>
            <a:r>
              <a:rPr lang="en-US" smtClean="0"/>
              <a:t>Limited Liability Companies – LLCs</a:t>
            </a:r>
          </a:p>
          <a:p>
            <a:r>
              <a:rPr lang="en-US" smtClean="0"/>
              <a:t>Others</a:t>
            </a:r>
          </a:p>
        </p:txBody>
      </p:sp>
      <p:pic>
        <p:nvPicPr>
          <p:cNvPr id="30723" name="Picture 3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4724400"/>
            <a:ext cx="183038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428</Words>
  <Application>Microsoft Office PowerPoint</Application>
  <PresentationFormat>On-screen Show (4:3)</PresentationFormat>
  <Paragraphs>82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Arial</vt:lpstr>
      <vt:lpstr>Office Theme</vt:lpstr>
      <vt:lpstr>Saving Taxes for Your Business</vt:lpstr>
      <vt:lpstr>This is the Story of Tim ‘The Tool Man’ Taylor</vt:lpstr>
      <vt:lpstr>So Tim Does All the ‘Normal’ Things:</vt:lpstr>
      <vt:lpstr>So Far, So Good!</vt:lpstr>
      <vt:lpstr>And then Tim remembers what he had previously forgotten:</vt:lpstr>
      <vt:lpstr>So Tim goes to see his CPA, and takes with him:</vt:lpstr>
      <vt:lpstr>Tim’s Tax Situation</vt:lpstr>
      <vt:lpstr>Tim’s CPA, a sharp fellow named Paul, explains how self-employed people calculate and pay their taxes</vt:lpstr>
      <vt:lpstr>Paul explains the different forms of businesses to Tim:</vt:lpstr>
      <vt:lpstr>Where Does Tim Fit In?</vt:lpstr>
      <vt:lpstr>Paul calculates Tim’s Income Taxes</vt:lpstr>
      <vt:lpstr>Only $2,300!  Whew!  Tim breathes a sigh of relief!</vt:lpstr>
      <vt:lpstr>Paul: ‘Not so fast Tim, we are only ½ the way through calculating your taxes.  Tim: ‘Huh?  ½ the way??’  Paul: ‘Yes Tim, we have to calculate your Social Security (Self-Employment) taxes now’  Tim: ‘You mean I still have to pay Social Security taxes like when I worked for ABC Construction Co?’  Paul: ‘Yes, and it’s going to hurt twice as much!’</vt:lpstr>
      <vt:lpstr>Paul explains that Sole-Proprietors like Tim still pay Social Security</vt:lpstr>
      <vt:lpstr>Tim’s Total Tax Bill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 Taxes for Your Business</dc:title>
  <dc:creator>Paul Conrad</dc:creator>
  <cp:lastModifiedBy>Paul</cp:lastModifiedBy>
  <cp:revision>15</cp:revision>
  <dcterms:created xsi:type="dcterms:W3CDTF">2007-10-28T01:43:58Z</dcterms:created>
  <dcterms:modified xsi:type="dcterms:W3CDTF">2009-02-01T19:42:12Z</dcterms:modified>
</cp:coreProperties>
</file>